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5" r:id="rId10"/>
    <p:sldId id="264" r:id="rId11"/>
    <p:sldId id="266" r:id="rId12"/>
    <p:sldId id="267" r:id="rId13"/>
    <p:sldId id="269" r:id="rId14"/>
    <p:sldId id="271" r:id="rId15"/>
    <p:sldId id="28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2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sl-SI"/>
            </a:pPr>
            <a:r>
              <a:rPr lang="sl-SI" sz="2400" dirty="0">
                <a:latin typeface="Perpetua" pitchFamily="18" charset="0"/>
              </a:rPr>
              <a:t>Razred/letnik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Šola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6. razred</c:v>
                </c:pt>
                <c:pt idx="1">
                  <c:v>7. razred</c:v>
                </c:pt>
                <c:pt idx="2">
                  <c:v>8. razred</c:v>
                </c:pt>
                <c:pt idx="3">
                  <c:v>9. razred</c:v>
                </c:pt>
                <c:pt idx="4">
                  <c:v>1. letnik</c:v>
                </c:pt>
                <c:pt idx="5">
                  <c:v>2. letnik</c:v>
                </c:pt>
                <c:pt idx="6">
                  <c:v>3. letnik</c:v>
                </c:pt>
                <c:pt idx="7">
                  <c:v>4. letnik</c:v>
                </c:pt>
                <c:pt idx="8">
                  <c:v>5. letnik</c:v>
                </c:pt>
                <c:pt idx="9">
                  <c:v>maturitetni tečaj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0.9</c:v>
                </c:pt>
                <c:pt idx="1">
                  <c:v>3.4</c:v>
                </c:pt>
                <c:pt idx="2">
                  <c:v>5.3</c:v>
                </c:pt>
                <c:pt idx="3">
                  <c:v>4.0999999999999996</c:v>
                </c:pt>
                <c:pt idx="4">
                  <c:v>24.7</c:v>
                </c:pt>
                <c:pt idx="5">
                  <c:v>14.8</c:v>
                </c:pt>
                <c:pt idx="6">
                  <c:v>20.5</c:v>
                </c:pt>
                <c:pt idx="7">
                  <c:v>24.4</c:v>
                </c:pt>
                <c:pt idx="8">
                  <c:v>1.1000000000000001</c:v>
                </c:pt>
                <c:pt idx="9">
                  <c:v>0.8</c:v>
                </c:pt>
              </c:numCache>
            </c:numRef>
          </c:val>
        </c:ser>
        <c:axId val="106818560"/>
        <c:axId val="107758336"/>
      </c:barChart>
      <c:catAx>
        <c:axId val="106818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>
                <a:latin typeface="Perpetua" pitchFamily="18" charset="0"/>
              </a:defRPr>
            </a:pPr>
            <a:endParaRPr lang="sl-SI"/>
          </a:p>
        </c:txPr>
        <c:crossAx val="107758336"/>
        <c:crosses val="autoZero"/>
        <c:auto val="1"/>
        <c:lblAlgn val="ctr"/>
        <c:lblOffset val="100"/>
      </c:catAx>
      <c:valAx>
        <c:axId val="107758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Perpetua" pitchFamily="18" charset="0"/>
              </a:defRPr>
            </a:pPr>
            <a:endParaRPr lang="sl-SI"/>
          </a:p>
        </c:txPr>
        <c:crossAx val="106818560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title>
      <c:tx>
        <c:rich>
          <a:bodyPr/>
          <a:lstStyle/>
          <a:p>
            <a:pPr>
              <a:defRPr lang="sl-SI" sz="2400"/>
            </a:pPr>
            <a:r>
              <a:rPr lang="sl-SI" sz="2400"/>
              <a:t>Regija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Šola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Celje</c:v>
                </c:pt>
                <c:pt idx="1">
                  <c:v>Gorica</c:v>
                </c:pt>
                <c:pt idx="2">
                  <c:v>Koper</c:v>
                </c:pt>
                <c:pt idx="3">
                  <c:v>Kranj</c:v>
                </c:pt>
                <c:pt idx="4">
                  <c:v>Krško</c:v>
                </c:pt>
                <c:pt idx="5">
                  <c:v>Ljubljana</c:v>
                </c:pt>
                <c:pt idx="6">
                  <c:v>Maribor</c:v>
                </c:pt>
                <c:pt idx="7">
                  <c:v>Murska Sobota</c:v>
                </c:pt>
                <c:pt idx="8">
                  <c:v>Novo mesto</c:v>
                </c:pt>
                <c:pt idx="9">
                  <c:v>Postojna</c:v>
                </c:pt>
                <c:pt idx="10">
                  <c:v>Slovenj Gradec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26.4</c:v>
                </c:pt>
                <c:pt idx="2">
                  <c:v>2.5</c:v>
                </c:pt>
                <c:pt idx="3">
                  <c:v>0.1</c:v>
                </c:pt>
                <c:pt idx="4">
                  <c:v>4.5</c:v>
                </c:pt>
                <c:pt idx="5">
                  <c:v>26.4</c:v>
                </c:pt>
                <c:pt idx="6">
                  <c:v>7.5</c:v>
                </c:pt>
                <c:pt idx="7">
                  <c:v>0.5</c:v>
                </c:pt>
                <c:pt idx="8">
                  <c:v>10.6</c:v>
                </c:pt>
                <c:pt idx="9">
                  <c:v>1.9000000000000001</c:v>
                </c:pt>
                <c:pt idx="10">
                  <c:v>2.6</c:v>
                </c:pt>
              </c:numCache>
            </c:numRef>
          </c:val>
        </c:ser>
        <c:gapWidth val="100"/>
        <c:axId val="107841408"/>
        <c:axId val="107839872"/>
      </c:barChart>
      <c:valAx>
        <c:axId val="107839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sl-SI"/>
          </a:p>
        </c:txPr>
        <c:crossAx val="107841408"/>
        <c:crosses val="autoZero"/>
        <c:crossBetween val="between"/>
      </c:valAx>
      <c:catAx>
        <c:axId val="10784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sl-SI"/>
          </a:p>
        </c:txPr>
        <c:crossAx val="107839872"/>
        <c:crosses val="autoZero"/>
        <c:auto val="1"/>
        <c:lblAlgn val="ctr"/>
        <c:lblOffset val="100"/>
      </c:catAx>
    </c:plotArea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10413-0259-4010-AFE9-55CBDB389CFE}" type="datetimeFigureOut">
              <a:rPr lang="sl-SI" smtClean="0"/>
              <a:pPr/>
              <a:t>3.2.2011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7E10F-3B97-4A65-B6A8-6DBCCFBD13A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6860-BC26-4224-9EFF-B03FC8C07086}" type="datetimeFigureOut">
              <a:rPr lang="sl-SI" smtClean="0"/>
              <a:pPr/>
              <a:t>3.2.2011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C950A-9F60-416F-96E0-F090166F772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950A-9F60-416F-96E0-F090166F772C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C950A-9F60-416F-96E0-F090166F772C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745A45-71DC-4856-AF74-EECB34700CF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812776"/>
          </a:xfrm>
        </p:spPr>
        <p:txBody>
          <a:bodyPr>
            <a:normAutofit fontScale="92500" lnSpcReduction="10000"/>
          </a:bodyPr>
          <a:lstStyle/>
          <a:p>
            <a:endParaRPr lang="sl-SI" sz="2800" dirty="0" smtClean="0">
              <a:latin typeface="+mj-lt"/>
            </a:endParaRPr>
          </a:p>
          <a:p>
            <a:r>
              <a:rPr lang="sl-SI" sz="2800" b="1" dirty="0" smtClean="0"/>
              <a:t>Tadeja Rozman</a:t>
            </a:r>
          </a:p>
          <a:p>
            <a:r>
              <a:rPr lang="sl-SI" sz="2800" dirty="0" smtClean="0"/>
              <a:t>Trojina, zavod za uporabno slovenistiko</a:t>
            </a:r>
          </a:p>
          <a:p>
            <a:r>
              <a:rPr lang="sl-SI" sz="3000" dirty="0" smtClean="0"/>
              <a:t>tadeja.rozman@trojina.si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800" dirty="0" smtClean="0"/>
              <a:t>Šola(r) in slovnica</a:t>
            </a:r>
            <a:endParaRPr lang="sl-SI" sz="4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805264"/>
            <a:ext cx="4116917" cy="61695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7" name="Picture 6" descr="LOGOTIP-ESS-SLO-C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733256"/>
            <a:ext cx="3650887" cy="928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Karakteristike Šolarja </a:t>
            </a:r>
            <a:r>
              <a:rPr lang="sl-SI" sz="3600" dirty="0" smtClean="0"/>
              <a:t>(št. besed)</a:t>
            </a:r>
            <a:endParaRPr lang="sl-SI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10</a:t>
            </a:fld>
            <a:endParaRPr lang="sl-SI"/>
          </a:p>
        </p:txBody>
      </p:sp>
      <p:graphicFrame>
        <p:nvGraphicFramePr>
          <p:cNvPr id="7" name="Chart 6"/>
          <p:cNvGraphicFramePr/>
          <p:nvPr/>
        </p:nvGraphicFramePr>
        <p:xfrm>
          <a:off x="251520" y="1556792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424456"/>
                </a:solidFill>
              </a:rPr>
              <a:t>Karakteristike </a:t>
            </a:r>
            <a:r>
              <a:rPr lang="sl-SI" dirty="0" smtClean="0"/>
              <a:t>Šolarja </a:t>
            </a:r>
            <a:r>
              <a:rPr lang="sl-SI" sz="3600" dirty="0" smtClean="0">
                <a:solidFill>
                  <a:srgbClr val="424456"/>
                </a:solidFill>
              </a:rPr>
              <a:t>(št. besed)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11</a:t>
            </a:fld>
            <a:endParaRPr lang="sl-SI"/>
          </a:p>
        </p:txBody>
      </p:sp>
      <p:graphicFrame>
        <p:nvGraphicFramePr>
          <p:cNvPr id="6" name="Chart 5"/>
          <p:cNvGraphicFramePr/>
          <p:nvPr/>
        </p:nvGraphicFramePr>
        <p:xfrm>
          <a:off x="251520" y="1556792"/>
          <a:ext cx="8568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Karakteristike Šolarja </a:t>
            </a:r>
            <a:r>
              <a:rPr lang="sl-SI" sz="3600" dirty="0" smtClean="0">
                <a:solidFill>
                  <a:srgbClr val="424456"/>
                </a:solidFill>
              </a:rPr>
              <a:t>(št. besed)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12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3200" b="1" dirty="0" smtClean="0"/>
              <a:t>predmet</a:t>
            </a:r>
            <a:endParaRPr lang="sl-SI" sz="3200" dirty="0" smtClean="0"/>
          </a:p>
          <a:p>
            <a:pPr lvl="1"/>
            <a:r>
              <a:rPr lang="sl-SI" sz="2800" dirty="0" smtClean="0"/>
              <a:t>84,2 % slovenš</a:t>
            </a:r>
            <a:r>
              <a:rPr lang="sl-SI" dirty="0" smtClean="0"/>
              <a:t>č</a:t>
            </a:r>
            <a:r>
              <a:rPr lang="sl-SI" sz="2800" dirty="0" smtClean="0"/>
              <a:t>ina</a:t>
            </a:r>
          </a:p>
          <a:p>
            <a:pPr lvl="1"/>
            <a:r>
              <a:rPr lang="sl-SI" sz="2800" dirty="0" smtClean="0"/>
              <a:t>15,8 % ostali predmeti</a:t>
            </a:r>
          </a:p>
          <a:p>
            <a:pPr lvl="1">
              <a:buNone/>
            </a:pPr>
            <a:endParaRPr lang="sl-SI" sz="2800" dirty="0" smtClean="0"/>
          </a:p>
          <a:p>
            <a:r>
              <a:rPr lang="sl-SI" sz="3000" b="1" dirty="0" smtClean="0"/>
              <a:t>tip besedila/situacija</a:t>
            </a:r>
          </a:p>
          <a:p>
            <a:pPr lvl="1"/>
            <a:r>
              <a:rPr lang="sl-SI" sz="2800" dirty="0" smtClean="0"/>
              <a:t>79,1 % esej/spis </a:t>
            </a:r>
          </a:p>
          <a:p>
            <a:pPr lvl="1"/>
            <a:r>
              <a:rPr lang="sl-SI" sz="2800" dirty="0" smtClean="0"/>
              <a:t>13,8 % testi</a:t>
            </a:r>
          </a:p>
          <a:p>
            <a:pPr lvl="1"/>
            <a:r>
              <a:rPr lang="sl-SI" sz="2800" dirty="0" smtClean="0"/>
              <a:t>7,1 % delo v razredu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Anketna raziskava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13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jeseni 2010</a:t>
            </a:r>
          </a:p>
          <a:p>
            <a:pPr>
              <a:buNone/>
            </a:pPr>
            <a:endParaRPr lang="sl-SI" sz="3200" dirty="0" smtClean="0"/>
          </a:p>
          <a:p>
            <a:r>
              <a:rPr lang="sl-SI" sz="3200" b="1" dirty="0" smtClean="0"/>
              <a:t>u</a:t>
            </a:r>
            <a:r>
              <a:rPr lang="sl-SI" sz="2800" b="1" dirty="0" smtClean="0"/>
              <a:t>č</a:t>
            </a:r>
            <a:r>
              <a:rPr lang="sl-SI" sz="3200" b="1" dirty="0" smtClean="0"/>
              <a:t>iteljice in u</a:t>
            </a:r>
            <a:r>
              <a:rPr lang="sl-SI" sz="2800" b="1" dirty="0" smtClean="0"/>
              <a:t>č</a:t>
            </a:r>
            <a:r>
              <a:rPr lang="sl-SI" sz="3200" b="1" dirty="0" smtClean="0"/>
              <a:t>itelji slovenš</a:t>
            </a:r>
            <a:r>
              <a:rPr lang="sl-SI" sz="2800" b="1" dirty="0" smtClean="0"/>
              <a:t>č</a:t>
            </a:r>
            <a:r>
              <a:rPr lang="sl-SI" sz="3200" b="1" dirty="0" smtClean="0"/>
              <a:t>ine</a:t>
            </a:r>
            <a:endParaRPr lang="sl-SI" sz="3200" dirty="0" smtClean="0"/>
          </a:p>
          <a:p>
            <a:pPr lvl="1"/>
            <a:r>
              <a:rPr lang="sl-SI" sz="3000" dirty="0" smtClean="0"/>
              <a:t>poslanih pribl. 1000 vprašalnikov</a:t>
            </a:r>
          </a:p>
          <a:p>
            <a:pPr lvl="1"/>
            <a:r>
              <a:rPr lang="sl-SI" sz="3000" dirty="0" smtClean="0"/>
              <a:t>izpolnjenih </a:t>
            </a:r>
            <a:r>
              <a:rPr lang="sl-SI" sz="3000" b="1" dirty="0" smtClean="0"/>
              <a:t>276</a:t>
            </a:r>
          </a:p>
          <a:p>
            <a:r>
              <a:rPr lang="sl-SI" sz="3200" b="1" dirty="0" smtClean="0"/>
              <a:t>u</a:t>
            </a:r>
            <a:r>
              <a:rPr lang="sl-SI" sz="2800" b="1" dirty="0" smtClean="0"/>
              <a:t>č</a:t>
            </a:r>
            <a:r>
              <a:rPr lang="sl-SI" sz="3200" b="1" dirty="0" smtClean="0"/>
              <a:t>enci in u</a:t>
            </a:r>
            <a:r>
              <a:rPr lang="sl-SI" sz="2800" b="1" dirty="0" smtClean="0"/>
              <a:t>č</a:t>
            </a:r>
            <a:r>
              <a:rPr lang="sl-SI" sz="3200" b="1" dirty="0" smtClean="0"/>
              <a:t>enke 3. triletja OŠ in SŠ</a:t>
            </a:r>
          </a:p>
          <a:p>
            <a:pPr lvl="1"/>
            <a:r>
              <a:rPr lang="sl-SI" sz="3000" dirty="0" smtClean="0"/>
              <a:t>20 u</a:t>
            </a:r>
            <a:r>
              <a:rPr lang="sl-SI" dirty="0" smtClean="0"/>
              <a:t>č</a:t>
            </a:r>
            <a:r>
              <a:rPr lang="sl-SI" sz="3000" dirty="0" smtClean="0"/>
              <a:t>iteljic, 1700 vprašalnikov  </a:t>
            </a:r>
          </a:p>
          <a:p>
            <a:pPr lvl="1"/>
            <a:r>
              <a:rPr lang="sl-SI" sz="3000" dirty="0" smtClean="0"/>
              <a:t>izpolnjenih </a:t>
            </a:r>
            <a:r>
              <a:rPr lang="sl-SI" sz="3000" b="1" dirty="0" smtClean="0"/>
              <a:t>1465</a:t>
            </a:r>
            <a:r>
              <a:rPr lang="sl-SI" sz="3000" dirty="0" smtClean="0"/>
              <a:t> </a:t>
            </a:r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 in namen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14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jezikovni pouk slovenš</a:t>
            </a:r>
            <a:r>
              <a:rPr lang="sl-SI" sz="2800" dirty="0" smtClean="0"/>
              <a:t>č</a:t>
            </a:r>
            <a:r>
              <a:rPr lang="sl-SI" sz="3200" dirty="0" smtClean="0"/>
              <a:t>ine</a:t>
            </a:r>
          </a:p>
          <a:p>
            <a:r>
              <a:rPr lang="sl-SI" sz="3200" dirty="0" smtClean="0"/>
              <a:t>uporaba IKT pri pouku slovenš</a:t>
            </a:r>
            <a:r>
              <a:rPr lang="sl-SI" sz="2800" dirty="0" smtClean="0"/>
              <a:t>č</a:t>
            </a:r>
            <a:r>
              <a:rPr lang="sl-SI" sz="3200" dirty="0" smtClean="0"/>
              <a:t>ine</a:t>
            </a:r>
          </a:p>
          <a:p>
            <a:pPr lvl="1"/>
            <a:r>
              <a:rPr lang="sl-SI" sz="3000" b="1" dirty="0" smtClean="0"/>
              <a:t>mnenja, stališ</a:t>
            </a:r>
            <a:r>
              <a:rPr lang="sl-SI" b="1" dirty="0" smtClean="0"/>
              <a:t>č</a:t>
            </a:r>
            <a:r>
              <a:rPr lang="sl-SI" sz="3000" b="1" dirty="0" smtClean="0"/>
              <a:t>a in prakse</a:t>
            </a:r>
          </a:p>
          <a:p>
            <a:endParaRPr lang="sl-SI" sz="3200" dirty="0" smtClean="0"/>
          </a:p>
          <a:p>
            <a:r>
              <a:rPr lang="sl-SI" sz="3200" dirty="0" smtClean="0"/>
              <a:t>izhodiš</a:t>
            </a:r>
            <a:r>
              <a:rPr lang="sl-SI" sz="2800" dirty="0" smtClean="0"/>
              <a:t>č</a:t>
            </a:r>
            <a:r>
              <a:rPr lang="sl-SI" sz="3200" dirty="0" smtClean="0"/>
              <a:t>e: potrebna posodobitev oz. dolo</a:t>
            </a:r>
            <a:r>
              <a:rPr lang="sl-SI" sz="2800" dirty="0" smtClean="0"/>
              <a:t>č</a:t>
            </a:r>
            <a:r>
              <a:rPr lang="sl-SI" sz="3200" dirty="0" smtClean="0"/>
              <a:t>ene spremembe jez. pouka – vsebina in oblika</a:t>
            </a: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Slovnica, več kot le sistem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15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jezikovni pouk</a:t>
            </a:r>
          </a:p>
          <a:p>
            <a:pPr lvl="1"/>
            <a:r>
              <a:rPr lang="sl-SI" sz="3000" dirty="0" smtClean="0"/>
              <a:t>razli</a:t>
            </a:r>
            <a:r>
              <a:rPr lang="sl-SI" dirty="0" smtClean="0"/>
              <a:t>č</a:t>
            </a:r>
            <a:r>
              <a:rPr lang="sl-SI" sz="3000" dirty="0" smtClean="0"/>
              <a:t>na vprašanja – tudi slovnica</a:t>
            </a:r>
          </a:p>
          <a:p>
            <a:pPr lvl="1"/>
            <a:r>
              <a:rPr lang="sl-SI" sz="3000" dirty="0" smtClean="0"/>
              <a:t>bolj/manj strinjajo, razmeroma zadovoljni</a:t>
            </a:r>
          </a:p>
          <a:p>
            <a:pPr lvl="1">
              <a:buNone/>
            </a:pPr>
            <a:endParaRPr lang="sl-SI" sz="3000" dirty="0" smtClean="0"/>
          </a:p>
          <a:p>
            <a:r>
              <a:rPr lang="sl-SI" sz="3200" dirty="0" smtClean="0"/>
              <a:t>IKT</a:t>
            </a:r>
          </a:p>
          <a:p>
            <a:pPr lvl="1"/>
            <a:r>
              <a:rPr lang="sl-SI" sz="3000" dirty="0" smtClean="0"/>
              <a:t>mnenje o in uporaba IKT pri slovenš</a:t>
            </a:r>
            <a:r>
              <a:rPr lang="sl-SI" dirty="0" smtClean="0"/>
              <a:t>č</a:t>
            </a:r>
            <a:r>
              <a:rPr lang="sl-SI" sz="3000" dirty="0" smtClean="0"/>
              <a:t>ini</a:t>
            </a:r>
          </a:p>
          <a:p>
            <a:pPr lvl="1"/>
            <a:r>
              <a:rPr lang="sl-SI" sz="3000" dirty="0" smtClean="0"/>
              <a:t>naklonjenost in majhna uporaba </a:t>
            </a:r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Empirična raziskava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 </a:t>
            </a:r>
            <a:r>
              <a:rPr lang="it-IT" dirty="0" smtClean="0"/>
              <a:t>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16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razumljivost  slovarskih podatkov o slovni</a:t>
            </a:r>
            <a:r>
              <a:rPr lang="sl-SI" sz="2800" dirty="0" smtClean="0"/>
              <a:t>č</a:t>
            </a:r>
            <a:r>
              <a:rPr lang="sl-SI" sz="3200" dirty="0" smtClean="0"/>
              <a:t>nih lastnostih besed – paradigmatika </a:t>
            </a:r>
          </a:p>
          <a:p>
            <a:endParaRPr lang="sl-SI" sz="3200" dirty="0" smtClean="0"/>
          </a:p>
          <a:p>
            <a:r>
              <a:rPr lang="sl-SI" sz="3200" dirty="0" smtClean="0"/>
              <a:t>izhodiš</a:t>
            </a:r>
            <a:r>
              <a:rPr lang="sl-SI" sz="2800" dirty="0" smtClean="0"/>
              <a:t>č</a:t>
            </a:r>
            <a:r>
              <a:rPr lang="sl-SI" sz="3200" dirty="0" smtClean="0"/>
              <a:t>e:</a:t>
            </a:r>
          </a:p>
          <a:p>
            <a:pPr lvl="1"/>
            <a:r>
              <a:rPr lang="sl-SI" sz="3000" dirty="0" smtClean="0"/>
              <a:t>slovnica besed – pomembno za rabo besed (tvorjenje besedil)</a:t>
            </a:r>
          </a:p>
          <a:p>
            <a:pPr lvl="1"/>
            <a:r>
              <a:rPr lang="sl-SI" sz="3000" dirty="0" smtClean="0"/>
              <a:t>slaba razumljivost podatkov v SSKJ </a:t>
            </a:r>
          </a:p>
          <a:p>
            <a:pPr lvl="1"/>
            <a:r>
              <a:rPr lang="sl-SI" sz="3000" dirty="0" smtClean="0"/>
              <a:t>upoštevanje ciljnih uporabnikov</a:t>
            </a:r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SSKJ in novi predlogi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17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problemati</a:t>
            </a:r>
            <a:r>
              <a:rPr lang="sl-SI" sz="2800" dirty="0" smtClean="0"/>
              <a:t>č</a:t>
            </a:r>
            <a:r>
              <a:rPr lang="sl-SI" sz="3200" dirty="0" smtClean="0"/>
              <a:t>no v SSKJ</a:t>
            </a:r>
          </a:p>
          <a:p>
            <a:pPr lvl="1"/>
            <a:r>
              <a:rPr lang="sl-SI" sz="3000" dirty="0" smtClean="0"/>
              <a:t>razumevanje (kvalifikatorskih) krajšav</a:t>
            </a:r>
          </a:p>
          <a:p>
            <a:pPr lvl="1"/>
            <a:r>
              <a:rPr lang="sl-SI" sz="3000" dirty="0" smtClean="0"/>
              <a:t>razumevanje pomena kvalifikatorjev</a:t>
            </a:r>
          </a:p>
          <a:p>
            <a:pPr lvl="1"/>
            <a:r>
              <a:rPr lang="sl-SI" sz="3000" dirty="0" smtClean="0"/>
              <a:t>razumevanje podatkov o slovni</a:t>
            </a:r>
            <a:r>
              <a:rPr lang="sl-SI" dirty="0" smtClean="0"/>
              <a:t>č</a:t>
            </a:r>
            <a:r>
              <a:rPr lang="sl-SI" sz="3000" dirty="0" smtClean="0"/>
              <a:t>ni paradigmi</a:t>
            </a:r>
          </a:p>
          <a:p>
            <a:pPr lvl="1"/>
            <a:r>
              <a:rPr lang="sl-SI" sz="3000" dirty="0" smtClean="0"/>
              <a:t>zgoš</a:t>
            </a:r>
            <a:r>
              <a:rPr lang="sl-SI" dirty="0" smtClean="0"/>
              <a:t>č</a:t>
            </a:r>
            <a:r>
              <a:rPr lang="sl-SI" sz="3000" dirty="0" smtClean="0"/>
              <a:t>enost podatkov</a:t>
            </a:r>
          </a:p>
          <a:p>
            <a:r>
              <a:rPr lang="sl-SI" sz="3200" dirty="0" smtClean="0"/>
              <a:t>nova gesla</a:t>
            </a:r>
          </a:p>
          <a:p>
            <a:pPr lvl="1"/>
            <a:r>
              <a:rPr lang="sl-SI" sz="3000" dirty="0" smtClean="0"/>
              <a:t>eksplicitnost podatkov</a:t>
            </a:r>
          </a:p>
          <a:p>
            <a:pPr lvl="1"/>
            <a:r>
              <a:rPr lang="sl-SI" sz="3000" dirty="0" smtClean="0"/>
              <a:t>korpusni podatki</a:t>
            </a:r>
          </a:p>
          <a:p>
            <a:pPr lvl="1"/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Vzorec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18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389</a:t>
            </a:r>
            <a:r>
              <a:rPr lang="sl-SI" sz="3200" dirty="0" smtClean="0"/>
              <a:t> u</a:t>
            </a:r>
            <a:r>
              <a:rPr lang="sl-SI" sz="2800" dirty="0" smtClean="0"/>
              <a:t>č</a:t>
            </a:r>
            <a:r>
              <a:rPr lang="sl-SI" sz="3200" dirty="0" smtClean="0"/>
              <a:t>encev</a:t>
            </a:r>
          </a:p>
          <a:p>
            <a:r>
              <a:rPr lang="sl-SI" sz="3200" dirty="0" smtClean="0"/>
              <a:t>dve starostni skupini </a:t>
            </a:r>
          </a:p>
          <a:p>
            <a:pPr lvl="1"/>
            <a:r>
              <a:rPr lang="sl-SI" sz="3000" dirty="0" smtClean="0"/>
              <a:t>8./9. razred OŠ (13, 14 let)</a:t>
            </a:r>
          </a:p>
          <a:p>
            <a:pPr lvl="1"/>
            <a:r>
              <a:rPr lang="sl-SI" sz="3000" dirty="0" smtClean="0"/>
              <a:t>2./3. letnik SŠ (16, 17 let)</a:t>
            </a:r>
          </a:p>
          <a:p>
            <a:r>
              <a:rPr lang="sl-SI" sz="3200" dirty="0" smtClean="0"/>
              <a:t>dva testa</a:t>
            </a:r>
          </a:p>
          <a:p>
            <a:pPr lvl="1"/>
            <a:r>
              <a:rPr lang="sl-SI" sz="3000" dirty="0" smtClean="0"/>
              <a:t>test SSKJ</a:t>
            </a:r>
          </a:p>
          <a:p>
            <a:pPr lvl="1"/>
            <a:r>
              <a:rPr lang="sl-SI" sz="3000" dirty="0" smtClean="0"/>
              <a:t>test novih gesel</a:t>
            </a:r>
          </a:p>
          <a:p>
            <a:pPr lvl="1"/>
            <a:endParaRPr lang="sl-SI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19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sz="3200" dirty="0" smtClean="0"/>
          </a:p>
          <a:p>
            <a:r>
              <a:rPr lang="sl-SI" sz="3200" dirty="0" smtClean="0"/>
              <a:t>naloge polodprtega tipa (8)</a:t>
            </a:r>
          </a:p>
          <a:p>
            <a:r>
              <a:rPr lang="sl-SI" sz="3200" dirty="0" smtClean="0"/>
              <a:t>geslo z </a:t>
            </a:r>
            <a:r>
              <a:rPr lang="sl-SI" sz="3200" u="sng" dirty="0" smtClean="0"/>
              <a:t>glavo, zaglavjem</a:t>
            </a:r>
            <a:r>
              <a:rPr lang="sl-SI" sz="3200" dirty="0" smtClean="0"/>
              <a:t>, kratko definicijo iz SSKJ</a:t>
            </a:r>
          </a:p>
          <a:p>
            <a:r>
              <a:rPr lang="sl-SI" sz="3200" dirty="0" smtClean="0"/>
              <a:t>ozna</a:t>
            </a:r>
            <a:r>
              <a:rPr lang="sl-SI" sz="2400" dirty="0" smtClean="0"/>
              <a:t>č</a:t>
            </a:r>
            <a:r>
              <a:rPr lang="sl-SI" sz="3200" dirty="0" smtClean="0"/>
              <a:t>iti</a:t>
            </a:r>
          </a:p>
          <a:p>
            <a:pPr lvl="1"/>
            <a:r>
              <a:rPr lang="sl-SI" sz="3000" dirty="0" smtClean="0"/>
              <a:t>ali geselski </a:t>
            </a:r>
            <a:r>
              <a:rPr lang="sl-SI" dirty="0" smtClean="0"/>
              <a:t>č</a:t>
            </a:r>
            <a:r>
              <a:rPr lang="sl-SI" sz="3000" dirty="0" smtClean="0"/>
              <a:t>lanek vsebuje koristne podatke</a:t>
            </a:r>
          </a:p>
          <a:p>
            <a:pPr lvl="1"/>
            <a:r>
              <a:rPr lang="sl-SI" sz="3000" dirty="0" smtClean="0"/>
              <a:t>kateri so koristni podatki </a:t>
            </a:r>
          </a:p>
          <a:p>
            <a:pPr>
              <a:buNone/>
            </a:pPr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Nova didaktika poučevanja slo. jez.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200" b="1" dirty="0" smtClean="0">
                <a:solidFill>
                  <a:srgbClr val="002060"/>
                </a:solidFill>
              </a:rPr>
              <a:t>dokument z rezultati – kazalnik 15</a:t>
            </a:r>
            <a:r>
              <a:rPr lang="sl-SI" sz="3200" dirty="0" smtClean="0">
                <a:solidFill>
                  <a:srgbClr val="002060"/>
                </a:solidFill>
              </a:rPr>
              <a:t>: </a:t>
            </a:r>
            <a:r>
              <a:rPr lang="sl-SI" dirty="0" smtClean="0"/>
              <a:t>http://</a:t>
            </a:r>
            <a:r>
              <a:rPr lang="sl-SI" b="1" dirty="0" smtClean="0"/>
              <a:t>www.slovenscina.eu</a:t>
            </a:r>
            <a:r>
              <a:rPr lang="sl-SI" dirty="0" smtClean="0"/>
              <a:t>/Vsebine/Sl/Kazalniki/K15.aspx</a:t>
            </a:r>
            <a:endParaRPr lang="sl-SI" sz="2400" dirty="0" smtClean="0"/>
          </a:p>
          <a:p>
            <a:r>
              <a:rPr lang="sl-SI" sz="3200" b="1" dirty="0" smtClean="0">
                <a:solidFill>
                  <a:srgbClr val="002060"/>
                </a:solidFill>
              </a:rPr>
              <a:t>poglavja</a:t>
            </a:r>
            <a:r>
              <a:rPr lang="sl-SI" sz="3500" dirty="0" smtClean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sl-SI" sz="2800" dirty="0" smtClean="0"/>
              <a:t>Korpus šolskih pisnih izdelkov Šolar</a:t>
            </a:r>
          </a:p>
          <a:p>
            <a:pPr lvl="1"/>
            <a:r>
              <a:rPr lang="sl-SI" sz="2800" dirty="0" smtClean="0"/>
              <a:t>Korpus usvajanja slovenš</a:t>
            </a:r>
            <a:r>
              <a:rPr lang="sl-SI" sz="2200" dirty="0" smtClean="0">
                <a:cs typeface="Arabic Typesetting" pitchFamily="66" charset="-78"/>
              </a:rPr>
              <a:t>č</a:t>
            </a:r>
            <a:r>
              <a:rPr lang="sl-SI" sz="2800" dirty="0" smtClean="0"/>
              <a:t>ine</a:t>
            </a:r>
          </a:p>
          <a:p>
            <a:pPr lvl="1"/>
            <a:r>
              <a:rPr lang="sl-SI" sz="2800" dirty="0" smtClean="0"/>
              <a:t>Anketa za u</a:t>
            </a:r>
            <a:r>
              <a:rPr lang="sl-SI" sz="2200" dirty="0" smtClean="0">
                <a:cs typeface="Arabic Typesetting" pitchFamily="66" charset="-78"/>
              </a:rPr>
              <a:t>č</a:t>
            </a:r>
            <a:r>
              <a:rPr lang="sl-SI" sz="2800" dirty="0" smtClean="0"/>
              <a:t>itelje slovenš</a:t>
            </a:r>
            <a:r>
              <a:rPr lang="sl-SI" sz="22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2800" dirty="0" smtClean="0"/>
              <a:t>ine in u</a:t>
            </a:r>
            <a:r>
              <a:rPr lang="sl-SI" sz="22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2800" dirty="0" smtClean="0"/>
              <a:t>ence OŠ in SŠ</a:t>
            </a:r>
          </a:p>
          <a:p>
            <a:pPr lvl="1"/>
            <a:r>
              <a:rPr lang="sl-SI" sz="2800" dirty="0" smtClean="0"/>
              <a:t>Analiza metajezika potrjenih jezikovnih u</a:t>
            </a:r>
            <a:r>
              <a:rPr lang="sl-SI" sz="22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2800" dirty="0" smtClean="0"/>
              <a:t>benikov </a:t>
            </a:r>
          </a:p>
          <a:p>
            <a:pPr lvl="1"/>
            <a:r>
              <a:rPr lang="sl-SI" sz="2800" dirty="0" smtClean="0"/>
              <a:t>Empiri</a:t>
            </a:r>
            <a:r>
              <a:rPr lang="sl-SI" sz="22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2800" dirty="0" smtClean="0"/>
              <a:t>na raziskava: razumljivost slovarskih podatkov o slovni</a:t>
            </a:r>
            <a:r>
              <a:rPr lang="sl-SI" sz="22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2800" dirty="0" smtClean="0"/>
              <a:t>nih lastnostih besed</a:t>
            </a:r>
          </a:p>
          <a:p>
            <a:pPr lvl="1"/>
            <a:endParaRPr lang="sl-SI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 </a:t>
            </a:r>
            <a:r>
              <a:rPr lang="it-IT" dirty="0" smtClean="0"/>
              <a:t>kot le sistem</a:t>
            </a:r>
            <a:endParaRPr lang="sl-SI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– SSKJ 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20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723900" lvl="1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3600" b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lila</a:t>
            </a:r>
            <a:r>
              <a:rPr lang="sl-SI" sz="36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sl-SI" sz="26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prid. neskl. pog</a:t>
            </a:r>
            <a:r>
              <a:rPr lang="sl-SI" sz="36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. - </a:t>
            </a:r>
            <a:r>
              <a:rPr lang="sl-SI" sz="3600" i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(bledo) vijoličast, lilast</a:t>
            </a:r>
            <a:endParaRPr lang="sl-SI" sz="3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sl-SI" sz="2800" dirty="0" smtClean="0">
                <a:latin typeface="Calibri"/>
                <a:ea typeface="Calibri"/>
                <a:cs typeface="Times New Roman"/>
              </a:rPr>
              <a:t>Kaj pomeni podatek neskl.? ___________________________________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sl-SI" sz="2800" dirty="0" smtClean="0">
                <a:latin typeface="Calibri"/>
                <a:ea typeface="Calibri"/>
                <a:cs typeface="Times New Roman"/>
              </a:rPr>
              <a:t>V spodnjem stavku besedo </a:t>
            </a:r>
            <a:r>
              <a:rPr lang="sl-SI" sz="2800" i="1" dirty="0" smtClean="0">
                <a:latin typeface="Calibri"/>
                <a:ea typeface="Calibri"/>
                <a:cs typeface="Times New Roman"/>
              </a:rPr>
              <a:t>lila</a:t>
            </a:r>
            <a:r>
              <a:rPr lang="sl-SI" sz="2800" dirty="0" smtClean="0">
                <a:latin typeface="Calibri"/>
                <a:ea typeface="Calibri"/>
                <a:cs typeface="Times New Roman"/>
              </a:rPr>
              <a:t> v postavi pravilno obliko. Če je pravilnih oblik več, napiši vse.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800" i="1" dirty="0" smtClean="0">
                <a:latin typeface="Calibri"/>
                <a:ea typeface="Calibri"/>
                <a:cs typeface="Times New Roman"/>
              </a:rPr>
              <a:t>Danes je Mojca v šolo prišla z (lila) _________________  jopico.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sl-SI" sz="2800" b="1" dirty="0" smtClean="0">
                <a:latin typeface="Calibri"/>
                <a:ea typeface="Calibri"/>
                <a:cs typeface="Times New Roman"/>
              </a:rPr>
              <a:t>Ali so v okvirčku podatki, ki ti lahko pomagajo pri reševanju te naloge?  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600" dirty="0" smtClean="0">
                <a:latin typeface="Calibri"/>
                <a:ea typeface="Calibri"/>
                <a:cs typeface="Times New Roman"/>
              </a:rPr>
              <a:t>Obkroži:</a:t>
            </a:r>
            <a:r>
              <a:rPr lang="sl-SI" sz="2600" b="1" dirty="0" smtClean="0">
                <a:latin typeface="Calibri"/>
                <a:ea typeface="Calibri"/>
                <a:cs typeface="Times New Roman"/>
              </a:rPr>
              <a:t> DA </a:t>
            </a:r>
            <a:r>
              <a:rPr lang="sl-SI" sz="2600" dirty="0" smtClean="0">
                <a:latin typeface="Calibri"/>
                <a:ea typeface="Calibri"/>
                <a:cs typeface="Times New Roman"/>
              </a:rPr>
              <a:t>(podčrtaj jih!)  </a:t>
            </a:r>
            <a:r>
              <a:rPr lang="sl-SI" sz="2600" b="1" dirty="0" smtClean="0">
                <a:latin typeface="Calibri"/>
                <a:ea typeface="Calibri"/>
                <a:cs typeface="Times New Roman"/>
              </a:rPr>
              <a:t> NE </a:t>
            </a:r>
            <a:endParaRPr lang="sl-SI" sz="26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– novo geslo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21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4958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800" b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lila</a:t>
            </a:r>
            <a:r>
              <a:rPr lang="sl-SI" sz="28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sl-SI" sz="20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pridevnik </a:t>
            </a:r>
            <a:r>
              <a:rPr lang="sl-SI" sz="28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- </a:t>
            </a:r>
            <a:r>
              <a:rPr lang="sl-SI" sz="2800" i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(bledo) vijoličast, lilast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 marL="449580"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800" b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   ! </a:t>
            </a:r>
            <a:r>
              <a:rPr lang="sl-SI" sz="28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PAZI</a:t>
            </a:r>
            <a:r>
              <a:rPr lang="sl-SI" sz="2800" b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sl-SI" sz="2800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Beseda lila se pri rabi ne spreminja in ostaja ves čas enake oblike</a:t>
            </a:r>
            <a:r>
              <a:rPr lang="sl-SI" sz="2800" i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: 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 marL="449580"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3600" b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     </a:t>
            </a:r>
            <a:r>
              <a:rPr lang="sl-SI" i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Obleka lila barve. Roža ima lila cvetove</a:t>
            </a:r>
            <a:r>
              <a:rPr lang="sl-SI" sz="3600" i="1" dirty="0" smtClean="0">
                <a:solidFill>
                  <a:srgbClr val="365F91"/>
                </a:solidFill>
                <a:latin typeface="Calibri"/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sl-SI" sz="2800" dirty="0" smtClean="0">
                <a:latin typeface="Calibri"/>
                <a:ea typeface="Calibri"/>
                <a:cs typeface="Times New Roman"/>
              </a:rPr>
              <a:t>V spodnjem stavku besedo </a:t>
            </a:r>
            <a:r>
              <a:rPr lang="sl-SI" sz="2800" i="1" dirty="0" smtClean="0">
                <a:latin typeface="Calibri"/>
                <a:ea typeface="Calibri"/>
                <a:cs typeface="Times New Roman"/>
              </a:rPr>
              <a:t>lila</a:t>
            </a:r>
            <a:r>
              <a:rPr lang="sl-SI" sz="2800" dirty="0" smtClean="0">
                <a:latin typeface="Calibri"/>
                <a:ea typeface="Calibri"/>
                <a:cs typeface="Times New Roman"/>
              </a:rPr>
              <a:t> v postavi pravilno obliko. Če je pravilnih oblik več, napiši vse.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800" i="1" dirty="0" smtClean="0">
                <a:latin typeface="Calibri"/>
                <a:ea typeface="Calibri"/>
                <a:cs typeface="Times New Roman"/>
              </a:rPr>
              <a:t>Danes je Mojca v šolo prišla z (lila) _________________  jopico.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sl-SI" sz="2800" b="1" dirty="0" smtClean="0">
                <a:latin typeface="Calibri"/>
                <a:ea typeface="Calibri"/>
                <a:cs typeface="Times New Roman"/>
              </a:rPr>
              <a:t>Ali so v okvirčku podatki, ki ti lahko pomagajo pri reševanju te naloge?  </a:t>
            </a: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600"/>
              </a:spcBef>
              <a:spcAft>
                <a:spcPts val="1000"/>
              </a:spcAft>
              <a:buNone/>
            </a:pPr>
            <a:r>
              <a:rPr lang="sl-SI" sz="2600" dirty="0" smtClean="0">
                <a:latin typeface="Calibri"/>
                <a:ea typeface="Calibri"/>
                <a:cs typeface="Times New Roman"/>
              </a:rPr>
              <a:t>Obkroži:</a:t>
            </a:r>
            <a:r>
              <a:rPr lang="sl-SI" sz="2600" b="1" dirty="0" smtClean="0">
                <a:latin typeface="Calibri"/>
                <a:ea typeface="Calibri"/>
                <a:cs typeface="Times New Roman"/>
              </a:rPr>
              <a:t> DA </a:t>
            </a:r>
            <a:r>
              <a:rPr lang="sl-SI" sz="2600" dirty="0" smtClean="0">
                <a:latin typeface="Calibri"/>
                <a:ea typeface="Calibri"/>
                <a:cs typeface="Times New Roman"/>
              </a:rPr>
              <a:t>(podčrtaj jih!)  </a:t>
            </a:r>
            <a:r>
              <a:rPr lang="sl-SI" sz="2600" b="1" dirty="0" smtClean="0">
                <a:latin typeface="Calibri"/>
                <a:ea typeface="Calibri"/>
                <a:cs typeface="Times New Roman"/>
              </a:rPr>
              <a:t> NE </a:t>
            </a:r>
            <a:endParaRPr lang="sl-SI" sz="2600" dirty="0" smtClean="0">
              <a:latin typeface="Calibri"/>
              <a:ea typeface="Calibri"/>
              <a:cs typeface="Times New Roman"/>
            </a:endParaRPr>
          </a:p>
          <a:p>
            <a:pPr marL="449580">
              <a:spcBef>
                <a:spcPts val="600"/>
              </a:spcBef>
              <a:spcAft>
                <a:spcPts val="1000"/>
              </a:spcAft>
              <a:buNone/>
            </a:pPr>
            <a:endParaRPr lang="sl-SI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Rezultati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22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slovarski podatki – boljši rezultati</a:t>
            </a:r>
          </a:p>
          <a:p>
            <a:r>
              <a:rPr lang="sl-SI" sz="3200" dirty="0" smtClean="0"/>
              <a:t>eksplicitnejši podatki – boljši rezultati</a:t>
            </a:r>
          </a:p>
          <a:p>
            <a:r>
              <a:rPr lang="sl-SI" sz="3200" dirty="0" smtClean="0"/>
              <a:t>nova gesla – boljši rezultati</a:t>
            </a:r>
          </a:p>
          <a:p>
            <a:r>
              <a:rPr lang="sl-SI" sz="3200" dirty="0" smtClean="0"/>
              <a:t>univerzalnejša razumljivost novih gesel</a:t>
            </a:r>
          </a:p>
          <a:p>
            <a:r>
              <a:rPr lang="sl-SI" sz="3200" dirty="0" smtClean="0"/>
              <a:t>najkoristnejši deli geselskih </a:t>
            </a:r>
            <a:r>
              <a:rPr lang="sl-SI" sz="2400" dirty="0" smtClean="0"/>
              <a:t>č</a:t>
            </a:r>
            <a:r>
              <a:rPr lang="sl-SI" sz="3200" dirty="0" smtClean="0"/>
              <a:t>lankov: </a:t>
            </a:r>
          </a:p>
          <a:p>
            <a:pPr lvl="1"/>
            <a:r>
              <a:rPr lang="sl-SI" sz="3000" dirty="0" smtClean="0"/>
              <a:t>bolj odkriti</a:t>
            </a:r>
          </a:p>
          <a:p>
            <a:pPr lvl="1"/>
            <a:r>
              <a:rPr lang="sl-SI" sz="3000" dirty="0" smtClean="0"/>
              <a:t>bolj neposredno povezani z vprašanjem</a:t>
            </a:r>
          </a:p>
          <a:p>
            <a:r>
              <a:rPr lang="sl-SI" sz="3200" dirty="0" smtClean="0"/>
              <a:t>razdelki o rabi besed – koristnost razli</a:t>
            </a:r>
            <a:r>
              <a:rPr lang="sl-SI" sz="2400" dirty="0" smtClean="0"/>
              <a:t>č</a:t>
            </a:r>
            <a:r>
              <a:rPr lang="sl-SI" sz="3200" dirty="0" smtClean="0"/>
              <a:t>nih delov</a:t>
            </a:r>
          </a:p>
          <a:p>
            <a:pPr lvl="1"/>
            <a:endParaRPr lang="sl-SI" sz="3000" dirty="0" smtClean="0"/>
          </a:p>
          <a:p>
            <a:endParaRPr lang="sl-S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VPRAŠANJA?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23</a:t>
            </a:fld>
            <a:endParaRPr lang="sl-SI"/>
          </a:p>
        </p:txBody>
      </p:sp>
      <p:pic>
        <p:nvPicPr>
          <p:cNvPr id="13" name="Picture Placeholder 12" descr="question-mar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3014" b="3301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Šolar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 </a:t>
            </a:r>
            <a:r>
              <a:rPr lang="it-IT" dirty="0" smtClean="0"/>
              <a:t>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korpus šolskih pisnih izdelkov</a:t>
            </a:r>
            <a:r>
              <a:rPr lang="sl-SI" sz="3200" dirty="0" smtClean="0"/>
              <a:t>:</a:t>
            </a:r>
          </a:p>
          <a:p>
            <a:pPr lvl="1"/>
            <a:r>
              <a:rPr lang="sl-SI" sz="3000" dirty="0" smtClean="0"/>
              <a:t>u</a:t>
            </a:r>
            <a:r>
              <a:rPr lang="sl-SI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3000" dirty="0" smtClean="0"/>
              <a:t>encev 3. triletja OŠ in dijakov SŠ</a:t>
            </a:r>
          </a:p>
          <a:p>
            <a:pPr lvl="1"/>
            <a:r>
              <a:rPr lang="sl-SI" sz="3000" dirty="0" smtClean="0"/>
              <a:t>samostojno tvorjeni pri pouku</a:t>
            </a:r>
          </a:p>
          <a:p>
            <a:pPr lvl="1"/>
            <a:r>
              <a:rPr lang="sl-SI" sz="3000" dirty="0" smtClean="0"/>
              <a:t>(materni govorci)</a:t>
            </a:r>
          </a:p>
          <a:p>
            <a:r>
              <a:rPr lang="sl-SI" sz="3200" b="1" dirty="0" smtClean="0"/>
              <a:t>namen</a:t>
            </a:r>
            <a:r>
              <a:rPr lang="sl-SI" sz="3200" dirty="0" smtClean="0"/>
              <a:t>:</a:t>
            </a:r>
          </a:p>
          <a:p>
            <a:pPr lvl="1"/>
            <a:r>
              <a:rPr lang="sl-SI" sz="3200" dirty="0" smtClean="0"/>
              <a:t>raziskovanje (pisne) jezikovne zmožnosti</a:t>
            </a:r>
          </a:p>
          <a:p>
            <a:pPr lvl="2"/>
            <a:r>
              <a:rPr lang="sl-SI" sz="2800" dirty="0" smtClean="0"/>
              <a:t>korpusna pedagoška slovnica</a:t>
            </a:r>
          </a:p>
          <a:p>
            <a:pPr lvl="2"/>
            <a:r>
              <a:rPr lang="sl-SI" sz="2800" dirty="0" smtClean="0"/>
              <a:t>priprava u</a:t>
            </a:r>
            <a:r>
              <a:rPr lang="sl-SI" sz="2200" dirty="0" smtClean="0">
                <a:cs typeface="Arabic Typesetting" pitchFamily="66" charset="-78"/>
              </a:rPr>
              <a:t>č</a:t>
            </a:r>
            <a:r>
              <a:rPr lang="sl-SI" sz="2800" dirty="0" smtClean="0"/>
              <a:t>nih gradiv, vsebin</a:t>
            </a:r>
          </a:p>
          <a:p>
            <a:pPr lvl="2"/>
            <a:endParaRPr lang="sl-SI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Zbiranje besedil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 </a:t>
            </a:r>
            <a:r>
              <a:rPr lang="it-IT" dirty="0" smtClean="0"/>
              <a:t>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šolsko leto 2009/2010 </a:t>
            </a:r>
          </a:p>
          <a:p>
            <a:r>
              <a:rPr lang="sl-SI" sz="3200" dirty="0" smtClean="0"/>
              <a:t>avtorske pravice </a:t>
            </a:r>
            <a:r>
              <a:rPr lang="sl-SI" sz="2800" dirty="0" smtClean="0"/>
              <a:t>(prosta dostopnost korpusa)</a:t>
            </a:r>
            <a:endParaRPr lang="sl-SI" sz="3200" dirty="0" smtClean="0"/>
          </a:p>
          <a:p>
            <a:r>
              <a:rPr lang="sl-SI" sz="3200" dirty="0" smtClean="0"/>
              <a:t>48 šol – 39 šol (vse slovenske regije):</a:t>
            </a:r>
          </a:p>
          <a:p>
            <a:pPr lvl="1"/>
            <a:r>
              <a:rPr lang="sl-SI" sz="2900" b="1" dirty="0" smtClean="0"/>
              <a:t>OŠ</a:t>
            </a:r>
            <a:r>
              <a:rPr lang="sl-SI" sz="2900" dirty="0" smtClean="0"/>
              <a:t>: 16, </a:t>
            </a:r>
            <a:r>
              <a:rPr lang="sl-SI" sz="2900" b="1" dirty="0" smtClean="0"/>
              <a:t>SŠ</a:t>
            </a:r>
            <a:r>
              <a:rPr lang="sl-SI" sz="2900" dirty="0" smtClean="0"/>
              <a:t>: 23</a:t>
            </a:r>
          </a:p>
          <a:p>
            <a:pPr lvl="1"/>
            <a:r>
              <a:rPr lang="sl-SI" sz="2900" b="1" dirty="0" smtClean="0"/>
              <a:t>JZ</a:t>
            </a:r>
            <a:r>
              <a:rPr lang="sl-SI" sz="2900" dirty="0" smtClean="0"/>
              <a:t>: 30, </a:t>
            </a:r>
            <a:r>
              <a:rPr lang="sl-SI" sz="2900" b="1" dirty="0" smtClean="0"/>
              <a:t>SV</a:t>
            </a:r>
            <a:r>
              <a:rPr lang="sl-SI" sz="2900" dirty="0" smtClean="0"/>
              <a:t>: 9</a:t>
            </a:r>
          </a:p>
          <a:p>
            <a:pPr lvl="2"/>
            <a:r>
              <a:rPr lang="sl-SI" sz="2500" dirty="0" smtClean="0"/>
              <a:t>LJ 13, NM 6, KK 2, PO 2, GO 4, KP 2, KR 1</a:t>
            </a:r>
          </a:p>
          <a:p>
            <a:pPr lvl="2"/>
            <a:r>
              <a:rPr lang="sl-SI" sz="2500" dirty="0" smtClean="0"/>
              <a:t>MB 2, MS 1, CE 4, SG 2</a:t>
            </a:r>
          </a:p>
          <a:p>
            <a:r>
              <a:rPr lang="sl-SI" sz="3100" dirty="0" smtClean="0"/>
              <a:t>8594 besedil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Izbor besedil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3500" b="1" dirty="0" smtClean="0"/>
              <a:t>2703 besedil, </a:t>
            </a:r>
            <a:r>
              <a:rPr lang="sl-SI" sz="35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967477 besed</a:t>
            </a:r>
          </a:p>
          <a:p>
            <a:endParaRPr lang="sl-SI" sz="3200" dirty="0" smtClean="0">
              <a:solidFill>
                <a:srgbClr val="000000"/>
              </a:solidFill>
              <a:cs typeface="Times New Roman"/>
            </a:endParaRPr>
          </a:p>
          <a:p>
            <a:r>
              <a:rPr lang="sl-SI" sz="3200" b="1" dirty="0" smtClean="0"/>
              <a:t>!</a:t>
            </a:r>
            <a:r>
              <a:rPr lang="sl-SI" sz="3200" dirty="0" smtClean="0"/>
              <a:t> </a:t>
            </a:r>
            <a:r>
              <a:rPr lang="sl-SI" sz="3900" dirty="0" smtClean="0"/>
              <a:t>regijska uravnoteženost</a:t>
            </a:r>
            <a:r>
              <a:rPr lang="sl-SI" sz="3500" dirty="0" smtClean="0"/>
              <a:t>:</a:t>
            </a:r>
            <a:endParaRPr lang="sl-SI" sz="3600" dirty="0" smtClean="0"/>
          </a:p>
          <a:p>
            <a:pPr lvl="1"/>
            <a:r>
              <a:rPr lang="sl-SI" sz="3200" dirty="0" smtClean="0"/>
              <a:t>JZ 60 %, SV 40 %</a:t>
            </a:r>
          </a:p>
          <a:p>
            <a:r>
              <a:rPr lang="sl-SI" sz="3200" dirty="0" smtClean="0"/>
              <a:t>uravnoteženost po šolah, razredih … </a:t>
            </a:r>
          </a:p>
          <a:p>
            <a:r>
              <a:rPr lang="sl-SI" sz="3200" dirty="0" smtClean="0"/>
              <a:t>slovenš</a:t>
            </a:r>
            <a:r>
              <a:rPr lang="sl-SI" sz="28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3200" dirty="0" smtClean="0"/>
              <a:t>ina + drugi predmeti: </a:t>
            </a:r>
          </a:p>
          <a:p>
            <a:pPr lvl="1"/>
            <a:r>
              <a:rPr lang="sl-SI" sz="2900" dirty="0" smtClean="0"/>
              <a:t>zg., geo., fil., soc., ekon., podj., um. zg., psih. </a:t>
            </a:r>
          </a:p>
          <a:p>
            <a:pPr lvl="1"/>
            <a:r>
              <a:rPr lang="sl-SI" sz="2900" dirty="0" smtClean="0"/>
              <a:t>državljanska in domovinska vzgoja in etika</a:t>
            </a:r>
          </a:p>
          <a:p>
            <a:r>
              <a:rPr lang="sl-SI" sz="3600" b="1" dirty="0" smtClean="0"/>
              <a:t>!</a:t>
            </a:r>
            <a:r>
              <a:rPr lang="sl-SI" sz="3600" dirty="0" smtClean="0"/>
              <a:t> </a:t>
            </a:r>
            <a:r>
              <a:rPr lang="sl-SI" sz="3900" dirty="0" smtClean="0"/>
              <a:t>u</a:t>
            </a:r>
            <a:r>
              <a:rPr lang="sl-SI" sz="3000" dirty="0" smtClean="0">
                <a:solidFill>
                  <a:prstClr val="black"/>
                </a:solidFill>
                <a:cs typeface="Arabic Typesetting" pitchFamily="66" charset="-78"/>
              </a:rPr>
              <a:t>č</a:t>
            </a:r>
            <a:r>
              <a:rPr lang="sl-SI" sz="3900" dirty="0" smtClean="0"/>
              <a:t>iteljski popravki </a:t>
            </a:r>
            <a:endParaRPr lang="sl-SI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Označevanje jezikovnih popravkov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6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3200" dirty="0" smtClean="0"/>
              <a:t>osnova: ozna</a:t>
            </a:r>
            <a:r>
              <a:rPr lang="sl-SI" sz="2400" dirty="0" smtClean="0"/>
              <a:t>č</a:t>
            </a:r>
            <a:r>
              <a:rPr lang="sl-SI" sz="3200" dirty="0" smtClean="0"/>
              <a:t>evanje napak </a:t>
            </a:r>
            <a:r>
              <a:rPr lang="sl-SI" sz="2800" dirty="0" smtClean="0"/>
              <a:t>(Mojca Stritar - KUST)</a:t>
            </a:r>
          </a:p>
          <a:p>
            <a:pPr>
              <a:buNone/>
            </a:pPr>
            <a:endParaRPr lang="sl-SI" sz="3200" dirty="0" smtClean="0"/>
          </a:p>
          <a:p>
            <a:r>
              <a:rPr lang="sl-SI" sz="3200" dirty="0" smtClean="0"/>
              <a:t>popravki – 4 tipi napak s podtipi:</a:t>
            </a:r>
          </a:p>
          <a:p>
            <a:pPr lvl="1"/>
            <a:r>
              <a:rPr lang="sl-SI" sz="2900" dirty="0" smtClean="0"/>
              <a:t>ZAPIS, BESEDIŠ</a:t>
            </a:r>
            <a:r>
              <a:rPr lang="sl-SI" dirty="0" smtClean="0"/>
              <a:t>Č</a:t>
            </a:r>
            <a:r>
              <a:rPr lang="sl-SI" sz="2900" dirty="0" smtClean="0"/>
              <a:t>E, OBLIKA, SKLADNJA</a:t>
            </a:r>
          </a:p>
          <a:p>
            <a:pPr lvl="1"/>
            <a:r>
              <a:rPr lang="sl-SI" sz="2900" dirty="0" smtClean="0"/>
              <a:t>besedilni komentarji</a:t>
            </a:r>
          </a:p>
          <a:p>
            <a:pPr lvl="1"/>
            <a:r>
              <a:rPr lang="sl-SI" sz="2900" dirty="0" smtClean="0"/>
              <a:t>likovni/grafi</a:t>
            </a:r>
            <a:r>
              <a:rPr lang="sl-SI" dirty="0" smtClean="0"/>
              <a:t>č</a:t>
            </a:r>
            <a:r>
              <a:rPr lang="sl-SI" sz="2900" dirty="0" smtClean="0"/>
              <a:t>ni zaznamki</a:t>
            </a:r>
            <a:endParaRPr lang="sl-SI" sz="1100" dirty="0" smtClean="0"/>
          </a:p>
          <a:p>
            <a:pPr lvl="1"/>
            <a:r>
              <a:rPr lang="sl-SI" sz="2900" dirty="0" smtClean="0"/>
              <a:t>nejasnosti, oblikovne posebnosti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označenega dela besedila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7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2400" dirty="0" smtClean="0"/>
              <a:t>Ljubezen je v &lt;u </a:t>
            </a:r>
            <a:r>
              <a:rPr lang="sl-SI" sz="2400" dirty="0" smtClean="0">
                <a:solidFill>
                  <a:srgbClr val="00B0F0"/>
                </a:solidFill>
              </a:rPr>
              <a:t>tip="O"</a:t>
            </a:r>
            <a:r>
              <a:rPr lang="sl-SI" sz="2400" dirty="0" smtClean="0"/>
              <a:t>&gt;vsakemu&lt;p&gt;vsakem&lt;/p&gt;&lt;/u&gt;od nas, nekateri jo &lt;u </a:t>
            </a:r>
            <a:r>
              <a:rPr lang="sl-SI" sz="2400" dirty="0" smtClean="0">
                <a:solidFill>
                  <a:srgbClr val="00B0F0"/>
                </a:solidFill>
              </a:rPr>
              <a:t>tip="S" podtip="BR"</a:t>
            </a:r>
            <a:r>
              <a:rPr lang="sl-SI" sz="2400" dirty="0" smtClean="0"/>
              <a:t>&gt;mo</a:t>
            </a:r>
            <a:r>
              <a:rPr lang="sl-SI" sz="2000" dirty="0" smtClean="0"/>
              <a:t>č</a:t>
            </a:r>
            <a:r>
              <a:rPr lang="sl-SI" sz="2400" dirty="0" smtClean="0"/>
              <a:t>neje za</a:t>
            </a:r>
            <a:r>
              <a:rPr lang="sl-SI" sz="2000" dirty="0" smtClean="0"/>
              <a:t>č</a:t>
            </a:r>
            <a:r>
              <a:rPr lang="sl-SI" sz="2400" dirty="0" smtClean="0"/>
              <a:t>utimo in pokažemo&lt;p&gt;za</a:t>
            </a:r>
            <a:r>
              <a:rPr lang="sl-SI" sz="2000" dirty="0" smtClean="0"/>
              <a:t>č</a:t>
            </a:r>
            <a:r>
              <a:rPr lang="sl-SI" sz="2400" dirty="0" smtClean="0"/>
              <a:t>utimo in pokažemo mo</a:t>
            </a:r>
            <a:r>
              <a:rPr lang="sl-SI" sz="2000" dirty="0" smtClean="0"/>
              <a:t>č</a:t>
            </a:r>
            <a:r>
              <a:rPr lang="sl-SI" sz="2400" dirty="0" smtClean="0"/>
              <a:t>neje&lt;/p&gt;&lt;/u&gt; kot drugi. Le&lt;u </a:t>
            </a:r>
            <a:r>
              <a:rPr lang="sl-SI" sz="2400" dirty="0" smtClean="0">
                <a:solidFill>
                  <a:srgbClr val="00B0F0"/>
                </a:solidFill>
              </a:rPr>
              <a:t>tip="Z" podtip="LOC"</a:t>
            </a:r>
            <a:r>
              <a:rPr lang="sl-SI" sz="2400" dirty="0" smtClean="0"/>
              <a:t>&gt;&lt;p&gt;-&lt;/p&gt;&lt;/u&gt;ta nas izpopolni /…/</a:t>
            </a:r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r>
              <a:rPr lang="sl-SI" sz="2400" dirty="0" smtClean="0"/>
              <a:t>&lt;u </a:t>
            </a:r>
            <a:r>
              <a:rPr lang="sl-SI" sz="2400" dirty="0" smtClean="0">
                <a:solidFill>
                  <a:srgbClr val="00B0F0"/>
                </a:solidFill>
              </a:rPr>
              <a:t>l="vijugasto pod</a:t>
            </a:r>
            <a:r>
              <a:rPr lang="sl-SI" sz="2000" dirty="0" smtClean="0">
                <a:solidFill>
                  <a:srgbClr val="00B0F0"/>
                </a:solidFill>
              </a:rPr>
              <a:t>č</a:t>
            </a:r>
            <a:r>
              <a:rPr lang="sl-SI" sz="2400" dirty="0" smtClean="0">
                <a:solidFill>
                  <a:srgbClr val="00B0F0"/>
                </a:solidFill>
              </a:rPr>
              <a:t>rtano"</a:t>
            </a:r>
            <a:r>
              <a:rPr lang="sl-SI" sz="2400" dirty="0" smtClean="0"/>
              <a:t>&gt;Volodja&lt;/u&gt; ima do Simona v</a:t>
            </a:r>
            <a:r>
              <a:rPr lang="sl-SI" sz="2000" dirty="0" smtClean="0"/>
              <a:t>č</a:t>
            </a:r>
            <a:r>
              <a:rPr lang="sl-SI" sz="2400" dirty="0" smtClean="0"/>
              <a:t>asih ignorantski odnos in mu je &lt;u </a:t>
            </a:r>
            <a:r>
              <a:rPr lang="sl-SI" sz="2400" dirty="0" smtClean="0">
                <a:solidFill>
                  <a:srgbClr val="00B0F0"/>
                </a:solidFill>
              </a:rPr>
              <a:t>k="Preve</a:t>
            </a:r>
            <a:r>
              <a:rPr lang="sl-SI" sz="2000" dirty="0" smtClean="0">
                <a:solidFill>
                  <a:srgbClr val="00B0F0"/>
                </a:solidFill>
              </a:rPr>
              <a:t>č</a:t>
            </a:r>
            <a:r>
              <a:rPr lang="sl-SI" sz="2400" dirty="0" smtClean="0">
                <a:solidFill>
                  <a:srgbClr val="00B0F0"/>
                </a:solidFill>
              </a:rPr>
              <a:t> pogovorno izražanje!" l="vijugasto pod</a:t>
            </a:r>
            <a:r>
              <a:rPr lang="sl-SI" sz="2000" dirty="0" smtClean="0">
                <a:solidFill>
                  <a:srgbClr val="00B0F0"/>
                </a:solidFill>
              </a:rPr>
              <a:t>č</a:t>
            </a:r>
            <a:r>
              <a:rPr lang="sl-SI" sz="2400" dirty="0" smtClean="0">
                <a:solidFill>
                  <a:srgbClr val="00B0F0"/>
                </a:solidFill>
              </a:rPr>
              <a:t>rtano"</a:t>
            </a:r>
            <a:r>
              <a:rPr lang="sl-SI" sz="2400" dirty="0" smtClean="0"/>
              <a:t>&gt;izpod </a:t>
            </a:r>
            <a:r>
              <a:rPr lang="sl-SI" sz="2000" dirty="0" smtClean="0"/>
              <a:t>č</a:t>
            </a:r>
            <a:r>
              <a:rPr lang="sl-SI" sz="2400" dirty="0" smtClean="0"/>
              <a:t>asti se z njim pogovarjati.&lt;/u&gt;</a:t>
            </a:r>
          </a:p>
          <a:p>
            <a:pPr>
              <a:buNone/>
            </a:pP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Dostopnost Šolarja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8</a:t>
            </a:fld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53548A"/>
              </a:buClr>
              <a:buNone/>
            </a:pPr>
            <a:endParaRPr lang="sl-SI" sz="3200" dirty="0" smtClean="0">
              <a:solidFill>
                <a:prstClr val="black"/>
              </a:solidFill>
            </a:endParaRPr>
          </a:p>
          <a:p>
            <a:pPr>
              <a:buClr>
                <a:srgbClr val="53548A"/>
              </a:buClr>
            </a:pPr>
            <a:r>
              <a:rPr lang="sl-SI" sz="3200" dirty="0" smtClean="0">
                <a:solidFill>
                  <a:prstClr val="black"/>
                </a:solidFill>
              </a:rPr>
              <a:t>s popravki dostopen v xml-formatu</a:t>
            </a:r>
          </a:p>
          <a:p>
            <a:pPr lvl="0">
              <a:buClr>
                <a:srgbClr val="53548A"/>
              </a:buClr>
              <a:buNone/>
            </a:pPr>
            <a:endParaRPr lang="sl-SI" sz="3200" dirty="0" smtClean="0">
              <a:solidFill>
                <a:prstClr val="black"/>
              </a:solidFill>
            </a:endParaRPr>
          </a:p>
          <a:p>
            <a:pPr lvl="0">
              <a:buClr>
                <a:srgbClr val="53548A"/>
              </a:buClr>
            </a:pPr>
            <a:r>
              <a:rPr lang="sl-SI" sz="3200" dirty="0" smtClean="0">
                <a:solidFill>
                  <a:prstClr val="black"/>
                </a:solidFill>
              </a:rPr>
              <a:t>brez popravkov prosto dostopen na spletu predvidoma od aprila 2011</a:t>
            </a:r>
          </a:p>
          <a:p>
            <a:pPr lvl="0">
              <a:buClr>
                <a:srgbClr val="53548A"/>
              </a:buClr>
              <a:buNone/>
            </a:pPr>
            <a:endParaRPr lang="sl-SI" sz="3200" dirty="0" smtClean="0">
              <a:solidFill>
                <a:prstClr val="black"/>
              </a:solidFill>
            </a:endParaRPr>
          </a:p>
          <a:p>
            <a:pPr lvl="0">
              <a:buClr>
                <a:srgbClr val="53548A"/>
              </a:buClr>
              <a:buNone/>
            </a:pPr>
            <a:endParaRPr lang="sl-SI" sz="32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Karakteristike Šolarja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4. 2. 2011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Slovnica, ve</a:t>
            </a:r>
            <a:r>
              <a:rPr lang="it-IT" sz="1200" dirty="0" smtClean="0"/>
              <a:t>č</a:t>
            </a:r>
            <a:r>
              <a:rPr lang="it-IT" dirty="0" smtClean="0"/>
              <a:t> kot le sistem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5A45-71DC-4856-AF74-EECB34700CFE}" type="slidenum">
              <a:rPr lang="sl-SI" smtClean="0"/>
              <a:pPr/>
              <a:t>9</a:t>
            </a:fld>
            <a:endParaRPr lang="sl-SI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772816"/>
          <a:ext cx="7560841" cy="4136724"/>
        </p:xfrm>
        <a:graphic>
          <a:graphicData uri="http://schemas.openxmlformats.org/drawingml/2006/table">
            <a:tbl>
              <a:tblPr/>
              <a:tblGrid>
                <a:gridCol w="2232249"/>
                <a:gridCol w="1332148"/>
                <a:gridCol w="1332148"/>
                <a:gridCol w="1332148"/>
                <a:gridCol w="1332148"/>
              </a:tblGrid>
              <a:tr h="806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3200" b="1" baseline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Šola</a:t>
                      </a:r>
                      <a:endParaRPr lang="sl-SI" sz="3200" baseline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="1" baseline="0" dirty="0">
                          <a:solidFill>
                            <a:srgbClr val="808080"/>
                          </a:solidFill>
                          <a:latin typeface="+mn-lt"/>
                          <a:ea typeface="Calibri"/>
                          <a:cs typeface="Times New Roman"/>
                        </a:rPr>
                        <a:t>Število besedil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="1" baseline="0" dirty="0">
                          <a:solidFill>
                            <a:srgbClr val="808080"/>
                          </a:solidFill>
                          <a:latin typeface="+mn-lt"/>
                          <a:ea typeface="Calibri"/>
                          <a:cs typeface="Times New Roman"/>
                        </a:rPr>
                        <a:t>Delež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="1" baseline="0" dirty="0">
                          <a:solidFill>
                            <a:srgbClr val="808080"/>
                          </a:solidFill>
                          <a:latin typeface="+mn-lt"/>
                          <a:ea typeface="Calibri"/>
                          <a:cs typeface="Times New Roman"/>
                        </a:rPr>
                        <a:t>Število besed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="1" baseline="0" dirty="0">
                          <a:solidFill>
                            <a:srgbClr val="808080"/>
                          </a:solidFill>
                          <a:latin typeface="+mn-lt"/>
                          <a:ea typeface="Calibri"/>
                          <a:cs typeface="Times New Roman"/>
                        </a:rPr>
                        <a:t>Delež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osnovna šola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505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18,7 %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133423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13,8 %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gimnazija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1172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43,3 %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520136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53,8 %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strokovno izobraževanje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843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31,2 %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261496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27 %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poklicno izobraževanje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183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6,8 %</a:t>
                      </a:r>
                      <a:endParaRPr lang="sl-SI" sz="2400" baseline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52422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l-SI" sz="2400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5,4 %</a:t>
                      </a:r>
                      <a:endParaRPr lang="sl-SI" sz="2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721</TotalTime>
  <Words>1164</Words>
  <Application>Microsoft Office PowerPoint</Application>
  <PresentationFormat>On-screen Show (4:3)</PresentationFormat>
  <Paragraphs>246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Šola(r) in slovnica</vt:lpstr>
      <vt:lpstr>Nova didaktika poučevanja slo. jez.</vt:lpstr>
      <vt:lpstr>Šolar</vt:lpstr>
      <vt:lpstr>Zbiranje besedil</vt:lpstr>
      <vt:lpstr>Izbor besedil</vt:lpstr>
      <vt:lpstr>Označevanje jezikovnih popravkov</vt:lpstr>
      <vt:lpstr>Primer označenega dela besedila</vt:lpstr>
      <vt:lpstr>Dostopnost Šolarja</vt:lpstr>
      <vt:lpstr>Karakteristike Šolarja</vt:lpstr>
      <vt:lpstr>Karakteristike Šolarja (št. besed)</vt:lpstr>
      <vt:lpstr>Karakteristike Šolarja (št. besed)</vt:lpstr>
      <vt:lpstr>Karakteristike Šolarja (št. besed)</vt:lpstr>
      <vt:lpstr>Anketna raziskava</vt:lpstr>
      <vt:lpstr>Vsebina in namen</vt:lpstr>
      <vt:lpstr>Vsebina</vt:lpstr>
      <vt:lpstr>Empirična raziskava</vt:lpstr>
      <vt:lpstr>SSKJ in novi predlogi</vt:lpstr>
      <vt:lpstr>Vzorec</vt:lpstr>
      <vt:lpstr>Test</vt:lpstr>
      <vt:lpstr>Primer – SSKJ </vt:lpstr>
      <vt:lpstr>Primer – novo geslo</vt:lpstr>
      <vt:lpstr>Rezultati</vt:lpstr>
      <vt:lpstr>VPRAŠANJA?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Šola(r) in slovnica</dc:title>
  <dc:creator>Tadeja Rozman</dc:creator>
  <cp:lastModifiedBy>Tadeja Rozman</cp:lastModifiedBy>
  <cp:revision>66</cp:revision>
  <dcterms:created xsi:type="dcterms:W3CDTF">2011-01-31T09:46:39Z</dcterms:created>
  <dcterms:modified xsi:type="dcterms:W3CDTF">2011-02-03T12:20:58Z</dcterms:modified>
</cp:coreProperties>
</file>